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56" r:id="rId2"/>
    <p:sldId id="367" r:id="rId3"/>
    <p:sldId id="674" r:id="rId4"/>
    <p:sldId id="651" r:id="rId5"/>
    <p:sldId id="652" r:id="rId6"/>
    <p:sldId id="653" r:id="rId7"/>
    <p:sldId id="662" r:id="rId8"/>
    <p:sldId id="664" r:id="rId9"/>
    <p:sldId id="663" r:id="rId10"/>
    <p:sldId id="563" r:id="rId11"/>
    <p:sldId id="564" r:id="rId12"/>
    <p:sldId id="660" r:id="rId13"/>
    <p:sldId id="661" r:id="rId14"/>
    <p:sldId id="655" r:id="rId15"/>
    <p:sldId id="665" r:id="rId16"/>
    <p:sldId id="666" r:id="rId17"/>
    <p:sldId id="637" r:id="rId18"/>
    <p:sldId id="654" r:id="rId19"/>
    <p:sldId id="667" r:id="rId20"/>
    <p:sldId id="668" r:id="rId21"/>
    <p:sldId id="669" r:id="rId22"/>
    <p:sldId id="670" r:id="rId23"/>
    <p:sldId id="657" r:id="rId24"/>
    <p:sldId id="658" r:id="rId25"/>
    <p:sldId id="671" r:id="rId26"/>
    <p:sldId id="659" r:id="rId27"/>
    <p:sldId id="672" r:id="rId28"/>
    <p:sldId id="67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4572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RADNOG PROSTORA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7" y="28280"/>
            <a:ext cx="7232406" cy="49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U slučaju da se TV stanica, odnosno potencijalni prostor, nalazi ili projektuje u više nivoa (jedna celina iznad druge), prethodno predstavljene celine sa pripadajućim sadržajima trebalo bi da se projektuju na sledeći način: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99" y="2286000"/>
            <a:ext cx="11347601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447800"/>
            <a:ext cx="11734798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11867"/>
              </p:ext>
            </p:extLst>
          </p:nvPr>
        </p:nvGraphicFramePr>
        <p:xfrm>
          <a:off x="457200" y="1745607"/>
          <a:ext cx="11277599" cy="48145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82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0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9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694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5038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površ.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(kvm)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dužina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širina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visina 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namena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ciklor.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STUDIO</a:t>
                      </a:r>
                      <a:endParaRPr lang="en-US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9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Studio 1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600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26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22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10,5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8,3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TV šou sa publikom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Studio 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350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9,2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7.2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višenamenski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Studio 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150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9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7,3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virtuelni studio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NEWS studio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5,7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vesti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REŽIJA</a:t>
                      </a:r>
                      <a:endParaRPr lang="en-US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1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NEWS 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sat. prijema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Master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42416"/>
              </p:ext>
            </p:extLst>
          </p:nvPr>
        </p:nvGraphicFramePr>
        <p:xfrm>
          <a:off x="419100" y="1812290"/>
          <a:ext cx="11353799" cy="46812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01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87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728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površ.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(kvm)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dužina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širina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visina 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namena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ciklor.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5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Prateći stud. pros.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Radionica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Fundus dekora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1500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10,5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Šminkernica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Garderoba 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Fundus kostima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5545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POSTPRODUKCIJA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Montaža (po punktu)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3,5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Grafička stanica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OFF kabina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arhiv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500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4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19975"/>
              </p:ext>
            </p:extLst>
          </p:nvPr>
        </p:nvGraphicFramePr>
        <p:xfrm>
          <a:off x="419100" y="2438400"/>
          <a:ext cx="11353799" cy="15604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01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87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728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površ.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(kvm)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dužina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širina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visina 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namena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ciklor.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Spoljni kapaciteti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Magacin ENG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ENG ekipe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084" y="76200"/>
            <a:ext cx="4709316" cy="666369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Odnosi prostora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0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0AE76-3873-F0EF-F982-FA3FBB13B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56B5D-70F9-5468-2D67-85732F32E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E65E11-588A-6F13-3AEB-E44F7F6E32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39394"/>
          <a:stretch>
            <a:fillRect/>
          </a:stretch>
        </p:blipFill>
        <p:spPr>
          <a:xfrm>
            <a:off x="3788772" y="228600"/>
            <a:ext cx="8241303" cy="64008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9F75BD6-2AB4-E07D-F1F2-9044D4AC3208}"/>
              </a:ext>
            </a:extLst>
          </p:cNvPr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Odnosi prostora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3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73C3A-C274-ABD0-3856-AEFDF6EB9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6DC3E-576A-BE19-D53D-59374708C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804AC4-5810-B6C3-24BD-3078AABC52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171" b="7376"/>
          <a:stretch>
            <a:fillRect/>
          </a:stretch>
        </p:blipFill>
        <p:spPr>
          <a:xfrm>
            <a:off x="2057400" y="457200"/>
            <a:ext cx="10038279" cy="61722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9D6377F-4C16-AA84-F1E4-BED7F95A9FEB}"/>
              </a:ext>
            </a:extLst>
          </p:cNvPr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Odnosi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prostora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4100" y="152400"/>
            <a:ext cx="4631500" cy="65532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Protok aktivnosti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7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900" y="152400"/>
            <a:ext cx="4631500" cy="65532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Magistrale mreža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ED372-0A31-6D49-D296-5B9382A4F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2B8DD-2A73-9D93-73BD-0197C6870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705735-B053-3088-7E60-143853F466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6511"/>
          <a:stretch>
            <a:fillRect/>
          </a:stretch>
        </p:blipFill>
        <p:spPr>
          <a:xfrm>
            <a:off x="3276600" y="152400"/>
            <a:ext cx="8658891" cy="65532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DBEFF8D-ED19-1E4E-3FF2-352E2AD2BD7B}"/>
              </a:ext>
            </a:extLst>
          </p:cNvPr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Magistrale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mreža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03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334000"/>
          </a:xfrm>
        </p:spPr>
        <p:txBody>
          <a:bodyPr>
            <a:normAutofit lnSpcReduction="10000"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pl-PL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Pri odabiru prostora, odnosno lokacije za TV stanicu potrebno je voditi računa o sledećim elementima: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300" dirty="0">
              <a:latin typeface="Corbel" pitchFamily="34" charset="0"/>
            </a:endParaRP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dirty="0">
                <a:latin typeface="Corbel" pitchFamily="34" charset="0"/>
              </a:rPr>
              <a:t>blizini glavne saobraćajnice</a:t>
            </a: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80975" algn="l"/>
              </a:tabLst>
            </a:pPr>
            <a:r>
              <a:rPr lang="pl-PL" dirty="0">
                <a:latin typeface="Corbel" pitchFamily="34" charset="0"/>
              </a:rPr>
              <a:t>postojanju dobrih veza gradskog saobraćaja sa ostalim delovima  grada</a:t>
            </a: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dirty="0">
                <a:latin typeface="Corbel" pitchFamily="34" charset="0"/>
              </a:rPr>
              <a:t>blizini parking prostora</a:t>
            </a: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438275" algn="l"/>
              </a:tabLst>
            </a:pPr>
            <a:r>
              <a:rPr lang="pl-PL" dirty="0">
                <a:latin typeface="Corbel" pitchFamily="34" charset="0"/>
              </a:rPr>
              <a:t>visini objekta ili optičke vidljivosti sa drugim visokim objektima za postavljanje  antenskog   stuba</a:t>
            </a: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dirty="0">
                <a:latin typeface="Corbel" pitchFamily="34" charset="0"/>
              </a:rPr>
              <a:t>dobro izolovanom prostoru budućeg studija</a:t>
            </a: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dirty="0">
                <a:latin typeface="Corbel" pitchFamily="34" charset="0"/>
              </a:rPr>
              <a:t>stanju električnih  instalacija</a:t>
            </a:r>
          </a:p>
          <a:p>
            <a:pPr marL="14478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dirty="0">
                <a:latin typeface="Corbel" pitchFamily="34" charset="0"/>
              </a:rPr>
              <a:t>sistemu klimatizacije u objektu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pl-PL" sz="100" dirty="0">
              <a:solidFill>
                <a:prstClr val="black"/>
              </a:solidFill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18DD6-85E1-1795-E4D7-61DFE41F4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4F3EE-5E94-D766-435E-7E7037825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F419D3-1561-DDB5-3F2F-5166980EEE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860" b="9303"/>
          <a:stretch>
            <a:fillRect/>
          </a:stretch>
        </p:blipFill>
        <p:spPr>
          <a:xfrm>
            <a:off x="2666326" y="190500"/>
            <a:ext cx="9373274" cy="6477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4515AA1-E564-0FF3-E86D-656713E54071}"/>
              </a:ext>
            </a:extLst>
          </p:cNvPr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Magistrale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mreža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8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16582-D33A-EDBE-E560-BE7777DA7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8C7CD-2FC3-9DF6-38F3-8B69FF29A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6AF297-A617-29A4-944C-EC1F2549EA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35" r="34127" b="40173"/>
          <a:stretch>
            <a:fillRect/>
          </a:stretch>
        </p:blipFill>
        <p:spPr>
          <a:xfrm rot="16200000">
            <a:off x="3864124" y="-545952"/>
            <a:ext cx="6502104" cy="815339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BB79D20-1143-EBEA-6BE6-5592B3AADE4B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210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Udaljenost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monitora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1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0EFEB-55B3-2965-65D0-CBFB16B7A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768CD-165D-798A-6EDB-F4DCAC547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F11848-2C45-D633-7599-7F8D28D319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14" t="59231" r="2868" b="1586"/>
          <a:stretch>
            <a:fillRect/>
          </a:stretch>
        </p:blipFill>
        <p:spPr>
          <a:xfrm>
            <a:off x="2573535" y="914400"/>
            <a:ext cx="9542265" cy="58674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D79C52E-C86E-264F-9A19-F0F0F88B035E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210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Udaljenost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monitora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75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0" t="57955" r="29668" b="1136"/>
          <a:stretch>
            <a:fillRect/>
          </a:stretch>
        </p:blipFill>
        <p:spPr>
          <a:xfrm>
            <a:off x="4114800" y="140677"/>
            <a:ext cx="7124700" cy="657664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Radno svetlo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82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773"/>
          <a:stretch>
            <a:fillRect/>
          </a:stretch>
        </p:blipFill>
        <p:spPr>
          <a:xfrm>
            <a:off x="4581966" y="114300"/>
            <a:ext cx="7318638" cy="6667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Klimatizacija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EAA81-4717-1EF1-BA96-6CA379DE9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9FEE5-06F3-97BC-B1AE-4C98BE625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27FA73-18D5-C4CB-3075-F2D651DAB0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1" t="60227"/>
          <a:stretch>
            <a:fillRect/>
          </a:stretch>
        </p:blipFill>
        <p:spPr>
          <a:xfrm>
            <a:off x="3200400" y="1509294"/>
            <a:ext cx="8686800" cy="5334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2AD71B0-3298-1848-0117-C90F4AD45847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Klimatizacija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4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900" y="95250"/>
            <a:ext cx="4550735" cy="67056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NEWS room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E8C44-1753-A463-D273-AD93E0685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199BD-7AEB-59C6-05B8-1C8E50FA0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140893-47BC-7F60-0D3C-B7A57719B4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19" b="40909"/>
          <a:stretch>
            <a:fillRect/>
          </a:stretch>
        </p:blipFill>
        <p:spPr>
          <a:xfrm>
            <a:off x="3423876" y="152400"/>
            <a:ext cx="8594459" cy="661987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172995C-4B25-F8C8-0741-DA81B66E4038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NEWS room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97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7BFF1-2C42-1254-4275-9FB036B23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96B62-A52D-4BD9-C74E-CBFA83288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A910FD-4630-B4EC-0636-EAE5F025A8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68" t="59090" r="5412" b="1903"/>
          <a:stretch>
            <a:fillRect/>
          </a:stretch>
        </p:blipFill>
        <p:spPr>
          <a:xfrm>
            <a:off x="1973998" y="228600"/>
            <a:ext cx="10189427" cy="6477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7F6020C-6480-8E2B-553F-6CED739675BC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NEWS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room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27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8444F-CD68-102D-9CA8-57CDC3844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A8BB1-9177-A3C0-0E1E-608947167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solidFill>
                  <a:prstClr val="black"/>
                </a:solidFill>
                <a:latin typeface="Corbel" pitchFamily="34" charset="0"/>
              </a:rPr>
              <a:t>Elementi koji utiču na definisanje radnog prostora: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pl-PL" sz="100" dirty="0">
              <a:solidFill>
                <a:prstClr val="black"/>
              </a:solidFill>
              <a:latin typeface="Corbel" pitchFamily="34" charset="0"/>
            </a:endParaRPr>
          </a:p>
          <a:p>
            <a:pPr marL="1628775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b="1" dirty="0">
                <a:solidFill>
                  <a:srgbClr val="C00000"/>
                </a:solidFill>
                <a:latin typeface="Corbel" pitchFamily="34" charset="0"/>
              </a:rPr>
              <a:t>programska koncepcija (obim i struktura)</a:t>
            </a:r>
          </a:p>
          <a:p>
            <a:pPr marL="1628775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b="1" dirty="0">
                <a:solidFill>
                  <a:srgbClr val="C00000"/>
                </a:solidFill>
                <a:latin typeface="Corbel" pitchFamily="34" charset="0"/>
              </a:rPr>
              <a:t>tehnička baza</a:t>
            </a:r>
          </a:p>
          <a:p>
            <a:pPr marL="1628775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b="1" dirty="0">
                <a:solidFill>
                  <a:srgbClr val="C00000"/>
                </a:solidFill>
                <a:latin typeface="Corbel" pitchFamily="34" charset="0"/>
              </a:rPr>
              <a:t>projektovani kadrovski kapaciteti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EA64FD-0D99-7EEF-395F-1D5066A99582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89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4300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Projektni model potrebnog radnog prostora na osnovu matrice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pl-PL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Matrica se sastoji od tri celine (A, B, C), a svaku celinu čine polja (1, 2, 3). Kombinacijom ovih celina i njima pripadajućih polja, možemo projektovati radni prostor u jednoj ravni, (u nizu, jedna celina pored druge)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421" y="2895600"/>
            <a:ext cx="9437246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Najoptimalnija koncentracija radnog prostora TV stanice, zasniva se na rasporedu koji je u skladu sa tehnološkim procesom proizvodnje i emitovanja TV programa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sz="2000" dirty="0">
                <a:latin typeface="Corbel" pitchFamily="34" charset="0"/>
              </a:rPr>
              <a:t> </a:t>
            </a: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dirty="0">
                <a:latin typeface="Corbel" pitchFamily="34" charset="0"/>
              </a:rPr>
              <a:t>Prilikom planiranja rasporeda prostora (punktova) potrebno je definisati prostor u zavisnosti od njegove funkcije:</a:t>
            </a:r>
          </a:p>
          <a:p>
            <a:pPr marL="1221994" lvl="4" indent="-1714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3600" y="4114800"/>
            <a:ext cx="617219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zona programskih i pratećih službi i odeljenja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67725" y="4114800"/>
            <a:ext cx="1133475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A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0" y="4648200"/>
            <a:ext cx="617219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zona postprodukcije i emitovanja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67725" y="4648200"/>
            <a:ext cx="1133475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B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3600" y="5181600"/>
            <a:ext cx="617219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zona proizvodnje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67725" y="5181600"/>
            <a:ext cx="1133475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C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984" y="19050"/>
            <a:ext cx="8944816" cy="65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97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5F889-22CF-7A2D-8860-CF39629AC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83C90-D0AF-7396-D0C4-36C332F17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817BB-E763-AE64-1C3B-815D4E850F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03" b="58642"/>
          <a:stretch>
            <a:fillRect/>
          </a:stretch>
        </p:blipFill>
        <p:spPr>
          <a:xfrm>
            <a:off x="122364" y="2209800"/>
            <a:ext cx="12007624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DFA5E-4CCE-0B27-42E4-8E651415E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77D4B-72B1-02AD-CA00-EA32A847F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CEE09D-8DDB-0D33-02A7-E0C14BE4C5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358" r="2720" b="30877"/>
          <a:stretch>
            <a:fillRect/>
          </a:stretch>
        </p:blipFill>
        <p:spPr>
          <a:xfrm>
            <a:off x="294994" y="2962275"/>
            <a:ext cx="11602011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8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E7141-DA70-4093-555D-C30E04FAD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7570D-ADCF-CFA0-5F63-4C1B95D2A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2EC129-EC6B-F5BC-DEF3-C22BF9EE01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966" r="1704" b="1955"/>
          <a:stretch>
            <a:fillRect/>
          </a:stretch>
        </p:blipFill>
        <p:spPr>
          <a:xfrm>
            <a:off x="178027" y="2590800"/>
            <a:ext cx="1183594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31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5153</TotalTime>
  <Words>580</Words>
  <Application>Microsoft Office PowerPoint</Application>
  <PresentationFormat>Widescreen</PresentationFormat>
  <Paragraphs>657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MODEL RADNOG PROSTORA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1393</cp:revision>
  <dcterms:created xsi:type="dcterms:W3CDTF">2006-08-16T00:00:00Z</dcterms:created>
  <dcterms:modified xsi:type="dcterms:W3CDTF">2025-08-08T13:34:28Z</dcterms:modified>
</cp:coreProperties>
</file>